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6" r:id="rId11"/>
    <p:sldId id="267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064"/>
    <a:srgbClr val="1F59A8"/>
    <a:srgbClr val="5BB465"/>
    <a:srgbClr val="0DA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EC6CF-BC10-E153-36D0-FB9421319976}" v="1494" dt="2026-06-01T17:22:22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C0D8D-55CD-4BC8-979F-DCE0579D1BBB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52A28-A61D-45AA-A8D7-4E2B687F2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12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uhab.am.gov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stema.ouvidorias.gov.br/" TargetMode="External"/><Relationship Id="rId2" Type="http://schemas.openxmlformats.org/officeDocument/2006/relationships/hyperlink" Target="mailto:ouvidoria@suhab.am.gov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cessoainformacao.am.gov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221A0DCE-3FB8-3A4D-B11B-223D566DC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690" y="1064558"/>
            <a:ext cx="2918210" cy="2420471"/>
          </a:xfrm>
          <a:prstGeom prst="rect">
            <a:avLst/>
          </a:prstGeom>
        </p:spPr>
      </p:pic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CAD18AE3-54F9-6B2B-B34F-8A13F8C300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42" t="24082" r="69719" b="20961"/>
          <a:stretch>
            <a:fillRect/>
          </a:stretch>
        </p:blipFill>
        <p:spPr>
          <a:xfrm>
            <a:off x="4852148" y="4254358"/>
            <a:ext cx="2481675" cy="11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B67ABD-E991-4421-B292-C1DA415A1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B6F01A8-EA6E-88F4-AEF5-C9FA54B5AFC8}"/>
              </a:ext>
            </a:extLst>
          </p:cNvPr>
          <p:cNvSpPr/>
          <p:nvPr/>
        </p:nvSpPr>
        <p:spPr>
          <a:xfrm>
            <a:off x="568298" y="308860"/>
            <a:ext cx="10941458" cy="59093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200" b="1" dirty="0">
                <a:solidFill>
                  <a:srgbClr val="0DA63F"/>
                </a:solidFill>
                <a:latin typeface="Verdana"/>
                <a:ea typeface="Verdana"/>
                <a:cs typeface="Times New Roman"/>
              </a:rPr>
              <a:t>ATIVIDADES DESENVOLVIDAS</a:t>
            </a:r>
            <a:endParaRPr lang="pt-BR" sz="2200" dirty="0">
              <a:solidFill>
                <a:srgbClr val="0DA63F"/>
              </a:solidFill>
            </a:endParaRPr>
          </a:p>
          <a:p>
            <a:endParaRPr lang="pt-BR" sz="1700" dirty="0">
              <a:solidFill>
                <a:schemeClr val="bg1"/>
              </a:solidFill>
              <a:latin typeface="Verdana"/>
              <a:ea typeface="Verdana"/>
              <a:cs typeface="Times New Roman"/>
            </a:endParaRPr>
          </a:p>
          <a:p>
            <a:endParaRPr lang="pt-BR" sz="1900" dirty="0">
              <a:solidFill>
                <a:srgbClr val="263064"/>
              </a:solidFill>
              <a:latin typeface="Verdana"/>
              <a:ea typeface="Verdana"/>
              <a:cs typeface="Times New Roman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Planejamento de Programas Habitacionais, principalmente habitação popular, na cidade de Manaus e no Interior do Estado do Amazonas;</a:t>
            </a:r>
            <a:endParaRPr lang="pt-BR" dirty="0">
              <a:solidFill>
                <a:srgbClr val="2630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Coordenar e assegura a atuação de parcerias, com diversos órgãos, o     desenvolvimento de projetos de moradia integrados urbanisticamente, visando tornar acessíveis as classes de baixa renda a aquisição da casa própria;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Regularização fundiária de interesse e inclusão social dos moradores das áreas beneficiadas,( residências construídas pelo Governo do Estado);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Garantia da infraestrutura das áreas objeto da regularização, e a questão ambiental, garantindo moradia digna com condições de vida adequada, com o mínimo de impacto ao meio ambiente.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Promover a regularização técnica e registral dos empreendimentos de propriedade da SUHAB, por meio da elaboração de documentos, projetos, plantas, Termos de Quitação, encaminhamentos cartorários e demais instrumentos técnicos necessários à regularização dos imóveis sob sua responsabilidade;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Espaço Reservado para Número de Slide 1">
            <a:extLst>
              <a:ext uri="{FF2B5EF4-FFF2-40B4-BE49-F238E27FC236}">
                <a16:creationId xmlns:a16="http://schemas.microsoft.com/office/drawing/2014/main" id="{82FC37FC-0FA3-3997-5B93-6039B129981C}"/>
              </a:ext>
            </a:extLst>
          </p:cNvPr>
          <p:cNvSpPr txBox="1">
            <a:spLocks/>
          </p:cNvSpPr>
          <p:nvPr/>
        </p:nvSpPr>
        <p:spPr>
          <a:xfrm>
            <a:off x="11538519" y="6403671"/>
            <a:ext cx="452630" cy="42775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>
                <a:solidFill>
                  <a:srgbClr val="263064"/>
                </a:solidFill>
              </a:rPr>
              <a:t>10</a:t>
            </a:r>
          </a:p>
        </p:txBody>
      </p:sp>
      <p:pic>
        <p:nvPicPr>
          <p:cNvPr id="3" name="Imagem 2" descr="Forma&#10;&#10;O conteúdo gerado por IA pode estar incorreto.">
            <a:extLst>
              <a:ext uri="{FF2B5EF4-FFF2-40B4-BE49-F238E27FC236}">
                <a16:creationId xmlns:a16="http://schemas.microsoft.com/office/drawing/2014/main" id="{4822D384-F48D-7FF8-5327-D891D6B5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80000">
            <a:off x="6061192" y="4765110"/>
            <a:ext cx="7031055" cy="4018768"/>
          </a:xfrm>
          <a:prstGeom prst="rect">
            <a:avLst/>
          </a:prstGeom>
        </p:spPr>
      </p:pic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A8049B54-C527-0DE6-94CD-8FAB3453F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98" y="6003300"/>
            <a:ext cx="1952387" cy="4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4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B21DD-FD50-72A1-BFD3-4937AE75A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1D75640-D381-6ECE-C470-FC0FB7B207C6}"/>
              </a:ext>
            </a:extLst>
          </p:cNvPr>
          <p:cNvSpPr/>
          <p:nvPr/>
        </p:nvSpPr>
        <p:spPr>
          <a:xfrm>
            <a:off x="568298" y="814720"/>
            <a:ext cx="10836346" cy="455509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Recuperar créditos decorrentes da inadimplência dos mutuários, mediante ações específicas de negociação e regularização de débitos, oferecendo alternativas de parcelamento e quitação, com condições facilitadas e possibilidades de redução de juros e multas, conforme a legislação vigente;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26306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Coordenar e executar programas habitacionais e projetos de reurbanização em áreas com infraestrutura inadequada, especialmente nas margens dos igarapés de Manaus e em municípios do Estado, promovendo a melhoria das condições de moradia por meio da urbanização das áreas ocupadas ou do reassentamento das famílias para novos empreendimentos habitacionais;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26306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Desenvolver conjuntos habitacionais e soluções de habitação de interesse social, contribuindo para a redução do déficit habitacional e garantindo moradia digna, inclusão social, qualidade de vida e desenvolvimento urbano sustentável para a população de baixa renda.</a:t>
            </a:r>
          </a:p>
          <a:p>
            <a:pPr algn="just"/>
            <a:endParaRPr lang="pt-BR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ço Reservado para Número de Slide 1">
            <a:extLst>
              <a:ext uri="{FF2B5EF4-FFF2-40B4-BE49-F238E27FC236}">
                <a16:creationId xmlns:a16="http://schemas.microsoft.com/office/drawing/2014/main" id="{9D7C45DC-376A-388F-8FA3-F36E248A6BA6}"/>
              </a:ext>
            </a:extLst>
          </p:cNvPr>
          <p:cNvSpPr txBox="1">
            <a:spLocks/>
          </p:cNvSpPr>
          <p:nvPr/>
        </p:nvSpPr>
        <p:spPr>
          <a:xfrm>
            <a:off x="11538519" y="6403671"/>
            <a:ext cx="452630" cy="42775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7" name="Imagem 6" descr="Forma&#10;&#10;O conteúdo gerado por IA pode estar incorreto.">
            <a:extLst>
              <a:ext uri="{FF2B5EF4-FFF2-40B4-BE49-F238E27FC236}">
                <a16:creationId xmlns:a16="http://schemas.microsoft.com/office/drawing/2014/main" id="{EBB002B3-9BD9-B106-EEAB-C24DA5E18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60000">
            <a:off x="5489692" y="4720286"/>
            <a:ext cx="7031055" cy="4018768"/>
          </a:xfrm>
          <a:prstGeom prst="rect">
            <a:avLst/>
          </a:prstGeom>
        </p:spPr>
      </p:pic>
      <p:pic>
        <p:nvPicPr>
          <p:cNvPr id="10" name="Imagem 9" descr="Logotipo&#10;&#10;O conteúdo gerado por IA pode estar incorreto.">
            <a:extLst>
              <a:ext uri="{FF2B5EF4-FFF2-40B4-BE49-F238E27FC236}">
                <a16:creationId xmlns:a16="http://schemas.microsoft.com/office/drawing/2014/main" id="{224F51A0-D212-A7D1-03CE-D1E7C710D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98" y="6003300"/>
            <a:ext cx="1952387" cy="4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0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34ABE3F-02F7-ADC6-ADF3-03B8D9D6F23E}"/>
              </a:ext>
            </a:extLst>
          </p:cNvPr>
          <p:cNvSpPr/>
          <p:nvPr/>
        </p:nvSpPr>
        <p:spPr>
          <a:xfrm>
            <a:off x="350992" y="324099"/>
            <a:ext cx="11413842" cy="71065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solidFill>
                  <a:srgbClr val="0DA63F"/>
                </a:solidFill>
                <a:latin typeface="Verdana"/>
                <a:ea typeface="Verdana"/>
                <a:cs typeface="Times New Roman"/>
              </a:rPr>
              <a:t> CANAIS DE ATENDIMENTO AO USUÁRIO</a:t>
            </a:r>
          </a:p>
          <a:p>
            <a:pPr algn="ctr">
              <a:lnSpc>
                <a:spcPct val="114999"/>
              </a:lnSpc>
              <a:spcAft>
                <a:spcPts val="1000"/>
              </a:spcAft>
            </a:pPr>
            <a:endParaRPr lang="pt-BR" sz="1000" b="1" dirty="0">
              <a:solidFill>
                <a:srgbClr val="0DA63F"/>
              </a:solidFill>
              <a:latin typeface="Verdana"/>
              <a:ea typeface="Verdan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solidFill>
                  <a:srgbClr val="0DA63F"/>
                </a:solidFill>
                <a:latin typeface="Verdana"/>
                <a:ea typeface="Verdana"/>
                <a:cs typeface="Times New Roman"/>
              </a:rPr>
              <a:t>Atendimento Presencial</a:t>
            </a:r>
            <a:r>
              <a:rPr lang="pt-BR" b="1" dirty="0">
                <a:solidFill>
                  <a:schemeClr val="bg1"/>
                </a:solidFill>
                <a:latin typeface="Verdana"/>
                <a:ea typeface="Verdana"/>
                <a:cs typeface="Times New Roman"/>
              </a:rPr>
              <a:t>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Sede da Superintendência Estadual de Habitação</a:t>
            </a: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situada na Avenida Efigênio Salles, 1570 - Aleixo, CEP: 69060-020 – Manaus/Am. Horário: 8h às 14h (segunda a  sexta-feira).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Ponto de Atendimento ao Cidadão – </a:t>
            </a:r>
            <a:r>
              <a:rPr lang="pt-BR" b="1" dirty="0" err="1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Pac</a:t>
            </a:r>
            <a:r>
              <a:rPr lang="pt-BR" b="1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Sumaúma</a:t>
            </a: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Av. Noel Nutels, 1762 - Cidade Nova – 9h às 17h (segunda a  sexta-feira).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Ponto de Atendimento ao Cidadão – </a:t>
            </a:r>
            <a:r>
              <a:rPr lang="pt-BR" b="1" dirty="0" err="1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Pac</a:t>
            </a:r>
            <a:r>
              <a:rPr lang="pt-BR" b="1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Parintins</a:t>
            </a: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Município de Parintins - 9h às 17h (segunda a  sexta-feira). </a:t>
            </a:r>
          </a:p>
          <a:p>
            <a:pPr>
              <a:spcAft>
                <a:spcPts val="1800"/>
              </a:spcAft>
            </a:pPr>
            <a:r>
              <a:rPr lang="pt-BR" b="1" dirty="0">
                <a:solidFill>
                  <a:srgbClr val="0DA63F"/>
                </a:solidFill>
                <a:latin typeface="Verdana"/>
                <a:ea typeface="Verdana"/>
              </a:rPr>
              <a:t>Atendimento Virtual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263064"/>
                </a:solidFill>
                <a:latin typeface="Verdana"/>
                <a:ea typeface="Verdana"/>
              </a:rPr>
              <a:t>Por meio do Site:</a:t>
            </a:r>
            <a:r>
              <a:rPr lang="pt-BR" dirty="0">
                <a:solidFill>
                  <a:srgbClr val="263064"/>
                </a:solidFill>
                <a:latin typeface="Verdana"/>
                <a:ea typeface="Verdana"/>
              </a:rPr>
              <a:t> </a:t>
            </a:r>
            <a:r>
              <a:rPr lang="pt-BR" u="sng" dirty="0">
                <a:solidFill>
                  <a:srgbClr val="263064"/>
                </a:solidFill>
                <a:latin typeface="Verdana"/>
                <a:ea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www.suhab.am.gov.br</a:t>
            </a:r>
            <a:endParaRPr lang="pt-BR" dirty="0">
              <a:solidFill>
                <a:srgbClr val="263064"/>
              </a:solidFill>
              <a:latin typeface="Verdana"/>
              <a:ea typeface="Verdana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263064"/>
                </a:solidFill>
                <a:latin typeface="Verdana"/>
                <a:ea typeface="Verdana"/>
              </a:rPr>
              <a:t>Fala BR, e-</a:t>
            </a:r>
            <a:r>
              <a:rPr lang="pt-BR" b="1" dirty="0" err="1">
                <a:solidFill>
                  <a:srgbClr val="263064"/>
                </a:solidFill>
                <a:latin typeface="Verdana"/>
                <a:ea typeface="Verdana"/>
              </a:rPr>
              <a:t>Ouv</a:t>
            </a:r>
            <a:r>
              <a:rPr lang="pt-BR" dirty="0">
                <a:solidFill>
                  <a:srgbClr val="263064"/>
                </a:solidFill>
                <a:latin typeface="Verdana"/>
                <a:ea typeface="Verdana"/>
              </a:rPr>
              <a:t> (manifestação ouvidoria)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63064"/>
                </a:solidFill>
                <a:latin typeface="Verdana"/>
                <a:ea typeface="Verdana"/>
              </a:rPr>
              <a:t> </a:t>
            </a:r>
            <a:r>
              <a:rPr lang="pt-BR" b="1" dirty="0" err="1">
                <a:solidFill>
                  <a:srgbClr val="263064"/>
                </a:solidFill>
                <a:latin typeface="Verdana"/>
                <a:ea typeface="Verdana"/>
              </a:rPr>
              <a:t>e-Sic</a:t>
            </a:r>
            <a:r>
              <a:rPr lang="pt-BR" dirty="0">
                <a:solidFill>
                  <a:srgbClr val="263064"/>
                </a:solidFill>
                <a:latin typeface="Verdana"/>
                <a:ea typeface="Verdana"/>
              </a:rPr>
              <a:t> (solicitações de acesso a informação)</a:t>
            </a:r>
          </a:p>
          <a:p>
            <a:pPr>
              <a:spcAft>
                <a:spcPts val="1800"/>
              </a:spcAft>
            </a:pP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rgbClr val="2630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1800"/>
              </a:spcAft>
            </a:pPr>
            <a:r>
              <a:rPr lang="pt-BR" sz="2000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</a:t>
            </a: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E0615610-14F6-C7D0-E728-9776F3EF9AAB}"/>
              </a:ext>
            </a:extLst>
          </p:cNvPr>
          <p:cNvSpPr txBox="1">
            <a:spLocks/>
          </p:cNvSpPr>
          <p:nvPr/>
        </p:nvSpPr>
        <p:spPr>
          <a:xfrm>
            <a:off x="11538519" y="6403671"/>
            <a:ext cx="452630" cy="42775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dirty="0">
                <a:solidFill>
                  <a:srgbClr val="263064"/>
                </a:solidFill>
              </a:rPr>
              <a:t>12</a:t>
            </a:r>
          </a:p>
        </p:txBody>
      </p:sp>
      <p:pic>
        <p:nvPicPr>
          <p:cNvPr id="10" name="Imagem 9" descr="Forma&#10;&#10;O conteúdo gerado por IA pode estar incorreto.">
            <a:extLst>
              <a:ext uri="{FF2B5EF4-FFF2-40B4-BE49-F238E27FC236}">
                <a16:creationId xmlns:a16="http://schemas.microsoft.com/office/drawing/2014/main" id="{9C426FA4-E740-014F-30DA-23E1BA3ED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0000">
            <a:off x="5736849" y="4674566"/>
            <a:ext cx="7031055" cy="4018768"/>
          </a:xfrm>
          <a:prstGeom prst="rect">
            <a:avLst/>
          </a:prstGeom>
        </p:spPr>
      </p:pic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0762C205-3E20-2138-C05D-275E0587A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98" y="6003300"/>
            <a:ext cx="1952387" cy="4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0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C0F22093-8FE8-2F61-5382-60009F1B24CE}"/>
              </a:ext>
            </a:extLst>
          </p:cNvPr>
          <p:cNvSpPr/>
          <p:nvPr/>
        </p:nvSpPr>
        <p:spPr>
          <a:xfrm>
            <a:off x="634125" y="-2720"/>
            <a:ext cx="10919684" cy="58836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endParaRPr lang="pt-BR" sz="20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pt-BR" sz="2200" b="1" dirty="0">
                <a:solidFill>
                  <a:srgbClr val="0DA63F"/>
                </a:solidFill>
                <a:latin typeface="Verdana"/>
                <a:ea typeface="Verdana"/>
                <a:cs typeface="Times New Roman"/>
              </a:rPr>
              <a:t>SERVIÇOS DA OUVIDORIA</a:t>
            </a:r>
          </a:p>
          <a:p>
            <a:pPr algn="just"/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Ouvidoria exerce o papel de interlocutora entre a população e a administração da Superintendência Estadual de Habitação (SUHAB), promovendo o acesso do cidadão aos serviços públicos e fortalecendo a transparência e o controle social.</a:t>
            </a:r>
          </a:p>
          <a:p>
            <a:pPr algn="just"/>
            <a:endParaRPr lang="pt-BR" dirty="0">
              <a:solidFill>
                <a:srgbClr val="2630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 meio dos canais oficiais de atendimento, como o Sistema Eletrônico de Informações ao Cidadão (</a:t>
            </a:r>
            <a:r>
              <a:rPr lang="pt-BR" dirty="0" err="1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e-SIC</a:t>
            </a: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a plataforma Fala.BR, atendimento telefônico e presencial, a Ouvidoria recebe, registra, analisa e encaminha manifestações dos usuários, incluindo reclamações, denúncias, sugestões, elogios e solicitações relacionadas aos serviços prestados e à atuação dos servidores da SUHAB.</a:t>
            </a:r>
          </a:p>
          <a:p>
            <a:pPr algn="just"/>
            <a:endParaRPr lang="pt-BR" dirty="0">
              <a:solidFill>
                <a:srgbClr val="2630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Sua atuação contribui para o aprimoramento contínuo da gestão pública, a melhoria da qualidade dos serviços oferecidos e o fortalecimento do relacionamento entre a instituição e a sociedade.</a:t>
            </a:r>
          </a:p>
          <a:p>
            <a:endParaRPr lang="pt-BR" sz="1600" dirty="0"/>
          </a:p>
          <a:p>
            <a:pPr algn="just">
              <a:spcAft>
                <a:spcPts val="1000"/>
              </a:spcAft>
            </a:pPr>
            <a:r>
              <a:rPr lang="pt-BR" sz="1700" b="1" dirty="0">
                <a:solidFill>
                  <a:srgbClr val="263064"/>
                </a:solidFill>
                <a:latin typeface="Verdana"/>
                <a:ea typeface="Verdana"/>
                <a:cs typeface="Times New Roman"/>
              </a:rPr>
              <a:t>Email:</a:t>
            </a:r>
            <a:r>
              <a:rPr lang="pt-BR" sz="1700" dirty="0">
                <a:solidFill>
                  <a:srgbClr val="263064"/>
                </a:solidFill>
                <a:latin typeface="Verdana"/>
                <a:ea typeface="Verdana"/>
                <a:cs typeface="Times New Roman"/>
              </a:rPr>
              <a:t> </a:t>
            </a:r>
            <a:r>
              <a:rPr lang="pt-BR" sz="1700" u="sng" dirty="0">
                <a:solidFill>
                  <a:srgbClr val="263064"/>
                </a:solidFill>
                <a:latin typeface="Verdana"/>
                <a:ea typeface="Verdan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ouvidoria@suhab.am.gov.br</a:t>
            </a:r>
            <a:endParaRPr lang="pt-BR" sz="1700" dirty="0">
              <a:solidFill>
                <a:srgbClr val="263064"/>
              </a:solidFill>
              <a:latin typeface="Verdana"/>
              <a:ea typeface="Verdana"/>
              <a:cs typeface="Times New Roman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spcAft>
                <a:spcPts val="1000"/>
              </a:spcAft>
            </a:pPr>
            <a:r>
              <a:rPr lang="pt-BR" sz="1700" b="1" dirty="0">
                <a:solidFill>
                  <a:srgbClr val="263064"/>
                </a:solidFill>
                <a:latin typeface="Verdana"/>
                <a:ea typeface="Verdana"/>
                <a:cs typeface="Times New Roman"/>
              </a:rPr>
              <a:t>Site:</a:t>
            </a:r>
            <a:r>
              <a:rPr lang="pt-BR" sz="1700" dirty="0">
                <a:solidFill>
                  <a:srgbClr val="263064"/>
                </a:solidFill>
                <a:latin typeface="Verdana"/>
                <a:ea typeface="Verdana"/>
                <a:cs typeface="Times New Roman"/>
              </a:rPr>
              <a:t> </a:t>
            </a:r>
            <a:r>
              <a:rPr lang="pt-BR" sz="1700" u="sng" dirty="0">
                <a:solidFill>
                  <a:srgbClr val="263064"/>
                </a:solidFill>
                <a:latin typeface="Verdana"/>
                <a:ea typeface="Verdana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https://sistema.ouvidorias.gov.br</a:t>
            </a:r>
            <a:endParaRPr lang="pt-BR" sz="1700" dirty="0">
              <a:solidFill>
                <a:srgbClr val="263064"/>
              </a:solidFill>
              <a:latin typeface="Verdana"/>
              <a:ea typeface="Verdana"/>
              <a:cs typeface="Times New Roman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spcAft>
                <a:spcPts val="1000"/>
              </a:spcAft>
            </a:pPr>
            <a:r>
              <a:rPr lang="pt-BR" sz="1700" b="1" dirty="0">
                <a:solidFill>
                  <a:srgbClr val="263064"/>
                </a:solidFill>
                <a:latin typeface="Verdana"/>
                <a:ea typeface="Verdana"/>
                <a:cs typeface="Times New Roman"/>
              </a:rPr>
              <a:t>Telefones:</a:t>
            </a:r>
            <a:r>
              <a:rPr lang="pt-BR" sz="1700" dirty="0">
                <a:solidFill>
                  <a:srgbClr val="263064"/>
                </a:solidFill>
                <a:latin typeface="Verdana"/>
                <a:ea typeface="Verdana"/>
                <a:cs typeface="Times New Roman"/>
              </a:rPr>
              <a:t> (92) 3647-1065/ 3647-1000</a:t>
            </a: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734E6350-36E3-6E46-70DD-62A76F3B382D}"/>
              </a:ext>
            </a:extLst>
          </p:cNvPr>
          <p:cNvSpPr txBox="1">
            <a:spLocks/>
          </p:cNvSpPr>
          <p:nvPr/>
        </p:nvSpPr>
        <p:spPr>
          <a:xfrm>
            <a:off x="11538519" y="6403671"/>
            <a:ext cx="452630" cy="42775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dirty="0">
                <a:solidFill>
                  <a:srgbClr val="263064"/>
                </a:solidFill>
              </a:rPr>
              <a:t>13</a:t>
            </a:r>
          </a:p>
        </p:txBody>
      </p:sp>
      <p:pic>
        <p:nvPicPr>
          <p:cNvPr id="13" name="Imagem 12" descr="Forma&#10;&#10;O conteúdo gerado por IA pode estar incorreto.">
            <a:extLst>
              <a:ext uri="{FF2B5EF4-FFF2-40B4-BE49-F238E27FC236}">
                <a16:creationId xmlns:a16="http://schemas.microsoft.com/office/drawing/2014/main" id="{638DD0FE-5C0D-BF24-0C57-B42C1A97C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40000">
            <a:off x="5068865" y="4236156"/>
            <a:ext cx="8095613" cy="4623885"/>
          </a:xfrm>
          <a:prstGeom prst="rect">
            <a:avLst/>
          </a:prstGeom>
        </p:spPr>
      </p:pic>
      <p:pic>
        <p:nvPicPr>
          <p:cNvPr id="15" name="Imagem 14" descr="Logotipo&#10;&#10;O conteúdo gerado por IA pode estar incorreto.">
            <a:extLst>
              <a:ext uri="{FF2B5EF4-FFF2-40B4-BE49-F238E27FC236}">
                <a16:creationId xmlns:a16="http://schemas.microsoft.com/office/drawing/2014/main" id="{20661A13-ACE6-DAD7-7275-C8CF0189B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98" y="6003300"/>
            <a:ext cx="1952387" cy="4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7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4C0BE8A7-0E8B-CCC9-D1E4-8007C58FC6CB}"/>
              </a:ext>
            </a:extLst>
          </p:cNvPr>
          <p:cNvSpPr txBox="1">
            <a:spLocks/>
          </p:cNvSpPr>
          <p:nvPr/>
        </p:nvSpPr>
        <p:spPr>
          <a:xfrm>
            <a:off x="11538519" y="6403671"/>
            <a:ext cx="452630" cy="42775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dirty="0">
                <a:solidFill>
                  <a:srgbClr val="263064"/>
                </a:solidFill>
              </a:rPr>
              <a:t>14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E4BB0D-8A78-A77C-215F-43803C1AF0FF}"/>
              </a:ext>
            </a:extLst>
          </p:cNvPr>
          <p:cNvSpPr/>
          <p:nvPr/>
        </p:nvSpPr>
        <p:spPr>
          <a:xfrm>
            <a:off x="826481" y="1003598"/>
            <a:ext cx="10536412" cy="40021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200" b="1" dirty="0">
                <a:solidFill>
                  <a:srgbClr val="0DA63F"/>
                </a:solidFill>
                <a:latin typeface="Verdana"/>
                <a:ea typeface="Verdana"/>
                <a:cs typeface="Times New Roman"/>
              </a:rPr>
              <a:t>SERVIÇO DE INFORMAÇÃO AO CIDADÃO (</a:t>
            </a:r>
            <a:r>
              <a:rPr lang="pt-BR" sz="2200" b="1" dirty="0" err="1">
                <a:solidFill>
                  <a:srgbClr val="0DA63F"/>
                </a:solidFill>
                <a:latin typeface="Verdana"/>
                <a:ea typeface="Verdana"/>
                <a:cs typeface="Times New Roman"/>
              </a:rPr>
              <a:t>e-SIC</a:t>
            </a:r>
            <a:r>
              <a:rPr lang="pt-BR" sz="2200" b="1" dirty="0">
                <a:solidFill>
                  <a:srgbClr val="0DA63F"/>
                </a:solidFill>
                <a:latin typeface="Verdana"/>
                <a:ea typeface="Verdana"/>
                <a:cs typeface="Times New Roman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solidFill>
                  <a:srgbClr val="263064"/>
                </a:solidFill>
                <a:latin typeface="Verdana"/>
                <a:ea typeface="Verdana"/>
                <a:cs typeface="Times New Roman"/>
              </a:rPr>
              <a:t>O </a:t>
            </a:r>
            <a:r>
              <a:rPr lang="pt-BR" dirty="0" err="1">
                <a:solidFill>
                  <a:srgbClr val="263064"/>
                </a:solidFill>
                <a:latin typeface="Verdana"/>
                <a:ea typeface="Verdana"/>
                <a:cs typeface="Times New Roman"/>
              </a:rPr>
              <a:t>e-Sic</a:t>
            </a:r>
            <a:r>
              <a:rPr lang="pt-BR" dirty="0">
                <a:solidFill>
                  <a:srgbClr val="263064"/>
                </a:solidFill>
                <a:latin typeface="Verdana"/>
                <a:ea typeface="Verdana"/>
                <a:cs typeface="Times New Roman"/>
              </a:rPr>
              <a:t> tem por objetivo facilitar o acesso as informações públicas do Governo do Estado, de forma presencial ou eletrônica.</a:t>
            </a: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endParaRPr lang="pt-BR" sz="2000" dirty="0">
              <a:solidFill>
                <a:srgbClr val="263064"/>
              </a:solidFill>
              <a:latin typeface="Verdana"/>
              <a:ea typeface="Verdana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0DA63F"/>
                </a:solidFill>
                <a:latin typeface="Verdana"/>
                <a:ea typeface="Verdana"/>
                <a:cs typeface="Times New Roman"/>
              </a:rPr>
              <a:t>Presencial: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solidFill>
                  <a:srgbClr val="263064"/>
                </a:solidFill>
                <a:latin typeface="Verdana"/>
                <a:ea typeface="Verdana"/>
              </a:rPr>
              <a:t>Sede </a:t>
            </a:r>
            <a:r>
              <a:rPr lang="pt-BR" b="1" dirty="0" err="1">
                <a:solidFill>
                  <a:srgbClr val="263064"/>
                </a:solidFill>
                <a:latin typeface="Verdana"/>
                <a:ea typeface="Verdana"/>
              </a:rPr>
              <a:t>Suhab</a:t>
            </a:r>
            <a:r>
              <a:rPr lang="pt-BR" b="1" dirty="0">
                <a:solidFill>
                  <a:srgbClr val="263064"/>
                </a:solidFill>
                <a:latin typeface="Verdana"/>
                <a:ea typeface="Verdana"/>
              </a:rPr>
              <a:t>:</a:t>
            </a:r>
            <a:r>
              <a:rPr lang="pt-BR" dirty="0">
                <a:solidFill>
                  <a:srgbClr val="263064"/>
                </a:solidFill>
                <a:latin typeface="Verdana"/>
                <a:ea typeface="Verdana"/>
              </a:rPr>
              <a:t> Avenida Efigênio Salles, 1570 - Aleixo, CEP: 69060-020 – Manaus/Am.</a:t>
            </a:r>
            <a:endParaRPr lang="pt-BR" dirty="0">
              <a:solidFill>
                <a:srgbClr val="263064"/>
              </a:solidFill>
              <a:latin typeface="Verdana"/>
              <a:ea typeface="Verdana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solidFill>
                  <a:srgbClr val="263064"/>
                </a:solidFill>
                <a:latin typeface="Verdana"/>
                <a:ea typeface="Verdana"/>
                <a:cs typeface="Times New Roman"/>
              </a:rPr>
              <a:t>Horário de Atendimento:</a:t>
            </a:r>
            <a:r>
              <a:rPr lang="pt-BR" dirty="0">
                <a:solidFill>
                  <a:srgbClr val="263064"/>
                </a:solidFill>
                <a:latin typeface="Verdana"/>
                <a:ea typeface="Verdana"/>
                <a:cs typeface="Times New Roman"/>
              </a:rPr>
              <a:t> 8h às 14h (segunda a sexta-feira).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0DA63F"/>
                </a:solidFill>
                <a:latin typeface="Verdana"/>
                <a:ea typeface="Verdana"/>
                <a:cs typeface="Times New Roman"/>
              </a:rPr>
              <a:t>Eletrônico: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solidFill>
                  <a:srgbClr val="263064"/>
                </a:solidFill>
                <a:latin typeface="Verdana"/>
                <a:ea typeface="Verdana"/>
                <a:cs typeface="Times New Roman"/>
              </a:rPr>
              <a:t>Site: </a:t>
            </a:r>
            <a:r>
              <a:rPr lang="pt-BR" u="sng" dirty="0">
                <a:solidFill>
                  <a:srgbClr val="263064"/>
                </a:solidFill>
                <a:latin typeface="Verdana"/>
                <a:ea typeface="Verdan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https://acessoainformacao.am.gov.br</a:t>
            </a:r>
            <a:endParaRPr lang="pt-BR" dirty="0">
              <a:solidFill>
                <a:srgbClr val="263064"/>
              </a:solidFill>
              <a:effectLst/>
              <a:latin typeface="Verdana"/>
              <a:ea typeface="Verdana"/>
              <a:cs typeface="Times New Roman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Imagem 11" descr="Forma&#10;&#10;O conteúdo gerado por IA pode estar incorreto.">
            <a:extLst>
              <a:ext uri="{FF2B5EF4-FFF2-40B4-BE49-F238E27FC236}">
                <a16:creationId xmlns:a16="http://schemas.microsoft.com/office/drawing/2014/main" id="{FFAF295D-974C-2D8F-BEDF-FE1E9CF8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40000">
            <a:off x="5599216" y="4196014"/>
            <a:ext cx="8095613" cy="4623885"/>
          </a:xfrm>
          <a:prstGeom prst="rect">
            <a:avLst/>
          </a:prstGeom>
        </p:spPr>
      </p:pic>
      <p:pic>
        <p:nvPicPr>
          <p:cNvPr id="14" name="Imagem 13" descr="Logotipo&#10;&#10;O conteúdo gerado por IA pode estar incorreto.">
            <a:extLst>
              <a:ext uri="{FF2B5EF4-FFF2-40B4-BE49-F238E27FC236}">
                <a16:creationId xmlns:a16="http://schemas.microsoft.com/office/drawing/2014/main" id="{729355C6-5562-C4CE-4530-A8675EB3F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98" y="6003300"/>
            <a:ext cx="1952387" cy="4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5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8EFA5B1A-F48B-BFB5-0863-F62F5C2DA221}"/>
              </a:ext>
            </a:extLst>
          </p:cNvPr>
          <p:cNvSpPr txBox="1">
            <a:spLocks/>
          </p:cNvSpPr>
          <p:nvPr/>
        </p:nvSpPr>
        <p:spPr>
          <a:xfrm>
            <a:off x="11538519" y="6403671"/>
            <a:ext cx="452630" cy="42775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dirty="0">
                <a:solidFill>
                  <a:srgbClr val="263064"/>
                </a:solidFill>
              </a:rPr>
              <a:t>15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52B294D-DB28-8FEF-FE29-B16AE780B9DA}"/>
              </a:ext>
            </a:extLst>
          </p:cNvPr>
          <p:cNvSpPr/>
          <p:nvPr/>
        </p:nvSpPr>
        <p:spPr>
          <a:xfrm>
            <a:off x="1073997" y="281192"/>
            <a:ext cx="10044006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28950" algn="l"/>
              </a:tabLst>
            </a:pPr>
            <a:endParaRPr lang="pt-BR" altLang="pt-BR" b="1" dirty="0">
              <a:solidFill>
                <a:schemeClr val="bg1"/>
              </a:solidFill>
              <a:latin typeface="Verdana"/>
              <a:ea typeface="Verdana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28950" algn="l"/>
              </a:tabLst>
            </a:pPr>
            <a:endParaRPr lang="pt-BR" altLang="pt-BR" b="1" dirty="0">
              <a:solidFill>
                <a:schemeClr val="bg1"/>
              </a:solidFill>
              <a:latin typeface="Verdana"/>
              <a:ea typeface="Verdana"/>
              <a:cs typeface="Times New Roman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tabLst>
                <a:tab pos="3028950" algn="l"/>
              </a:tabLst>
            </a:pPr>
            <a:r>
              <a:rPr lang="pt-BR" altLang="pt-BR" sz="2200" b="1" dirty="0">
                <a:solidFill>
                  <a:srgbClr val="0DA63F"/>
                </a:solidFill>
                <a:latin typeface="Verdana"/>
                <a:ea typeface="Verdana"/>
                <a:cs typeface="Times New Roman"/>
              </a:rPr>
              <a:t>ATENDIMENTO PRIORITÁRIO</a:t>
            </a:r>
            <a:endParaRPr lang="pt-BR" altLang="pt-BR" sz="2200" b="1" dirty="0">
              <a:solidFill>
                <a:schemeClr val="bg1"/>
              </a:solidFill>
              <a:latin typeface="Verdana"/>
              <a:ea typeface="Verdana"/>
              <a:cs typeface="Times New Roman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28950" algn="l"/>
              </a:tabLst>
            </a:pPr>
            <a:endParaRPr lang="pt-BR" altLang="pt-BR" dirty="0">
              <a:solidFill>
                <a:schemeClr val="bg1"/>
              </a:solidFill>
              <a:latin typeface="Verdana"/>
              <a:ea typeface="Verdan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8950" algn="l"/>
              </a:tabLst>
            </a:pPr>
            <a:endParaRPr lang="pt-BR" altLang="pt-BR" b="1" dirty="0">
              <a:solidFill>
                <a:srgbClr val="0DA63F"/>
              </a:solidFill>
              <a:latin typeface="Verdana"/>
              <a:ea typeface="Verdan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8950" algn="l"/>
              </a:tabLst>
            </a:pPr>
            <a:r>
              <a:rPr lang="pt-BR" altLang="pt-BR" b="1" dirty="0">
                <a:solidFill>
                  <a:srgbClr val="0DA63F"/>
                </a:solidFill>
                <a:latin typeface="Verdana"/>
                <a:ea typeface="Verdana"/>
                <a:cs typeface="Times New Roman"/>
              </a:rPr>
              <a:t>Prioridades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8950" algn="l"/>
              </a:tabLst>
            </a:pPr>
            <a:endParaRPr lang="pt-BR" altLang="pt-BR" sz="1400" dirty="0">
              <a:solidFill>
                <a:srgbClr val="263064"/>
              </a:solidFill>
              <a:latin typeface="Verdana"/>
              <a:ea typeface="Verdana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028950" algn="l"/>
              </a:tabLst>
            </a:pPr>
            <a:r>
              <a:rPr lang="pt-BR" alt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atendimento á Lei  n° 10.048/00, a SUHAB concede atendimento  prioritário aos seguintes  grupos:                    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28950" algn="l"/>
              </a:tabLst>
            </a:pPr>
            <a:r>
              <a:rPr lang="pt-BR" alt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Pessoas com deficiências;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28950" algn="l"/>
              </a:tabLst>
            </a:pPr>
            <a:r>
              <a:rPr lang="pt-BR" alt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Cadeirantes;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28950" algn="l"/>
              </a:tabLst>
            </a:pPr>
            <a:r>
              <a:rPr lang="pt-BR" alt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Gestantes;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28950" algn="l"/>
              </a:tabLst>
            </a:pPr>
            <a:r>
              <a:rPr lang="pt-BR" alt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Mulheres com filho de colo autista;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28950" algn="l"/>
              </a:tabLst>
            </a:pPr>
            <a:r>
              <a:rPr lang="pt-BR" alt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Idosos com 60 anos ou mais.                             </a:t>
            </a:r>
            <a:endParaRPr lang="pt-BR" altLang="pt-BR" sz="2400" dirty="0">
              <a:solidFill>
                <a:srgbClr val="2630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m 14" descr="Forma&#10;&#10;O conteúdo gerado por IA pode estar incorreto.">
            <a:extLst>
              <a:ext uri="{FF2B5EF4-FFF2-40B4-BE49-F238E27FC236}">
                <a16:creationId xmlns:a16="http://schemas.microsoft.com/office/drawing/2014/main" id="{E4562651-5613-B5F8-5BEF-7A07D38FB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60000">
            <a:off x="6171576" y="4682578"/>
            <a:ext cx="7031055" cy="4018768"/>
          </a:xfrm>
          <a:prstGeom prst="rect">
            <a:avLst/>
          </a:prstGeom>
        </p:spPr>
      </p:pic>
      <p:pic>
        <p:nvPicPr>
          <p:cNvPr id="17" name="Imagem 16" descr="Forma&#10;&#10;O conteúdo gerado por IA pode estar incorreto.">
            <a:extLst>
              <a:ext uri="{FF2B5EF4-FFF2-40B4-BE49-F238E27FC236}">
                <a16:creationId xmlns:a16="http://schemas.microsoft.com/office/drawing/2014/main" id="{6FE37B73-4851-A119-69F1-7A9E34F11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0000">
            <a:off x="-2242368" y="-2283390"/>
            <a:ext cx="7031055" cy="401876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55CD176-40A2-661B-C2BE-ECDE8FE41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775" y="4363569"/>
            <a:ext cx="876302" cy="87630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5E59FE8-9DA8-474C-8A00-F9F0E60CF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040" y="4363569"/>
            <a:ext cx="876302" cy="87630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A630903-1456-6C24-6405-F99171837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9" y="4363569"/>
            <a:ext cx="876302" cy="87630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7E27DE7-C857-1238-5E55-3960541AE1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229" t="1739" r="31715" b="-870"/>
          <a:stretch>
            <a:fillRect/>
          </a:stretch>
        </p:blipFill>
        <p:spPr>
          <a:xfrm>
            <a:off x="4498040" y="4251510"/>
            <a:ext cx="508658" cy="1122812"/>
          </a:xfrm>
          <a:prstGeom prst="rect">
            <a:avLst/>
          </a:prstGeom>
        </p:spPr>
      </p:pic>
      <p:pic>
        <p:nvPicPr>
          <p:cNvPr id="22" name="Imagem 21" descr="Ícone&#10;&#10;O conteúdo gerado por IA pode estar incorreto.">
            <a:extLst>
              <a:ext uri="{FF2B5EF4-FFF2-40B4-BE49-F238E27FC236}">
                <a16:creationId xmlns:a16="http://schemas.microsoft.com/office/drawing/2014/main" id="{BF90E9E3-DED5-14EB-FCA7-D097F4723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0305" y="4318745"/>
            <a:ext cx="965948" cy="999566"/>
          </a:xfrm>
          <a:prstGeom prst="rect">
            <a:avLst/>
          </a:prstGeom>
        </p:spPr>
      </p:pic>
      <p:pic>
        <p:nvPicPr>
          <p:cNvPr id="24" name="Imagem 23" descr="Logotipo&#10;&#10;O conteúdo gerado por IA pode estar incorreto.">
            <a:extLst>
              <a:ext uri="{FF2B5EF4-FFF2-40B4-BE49-F238E27FC236}">
                <a16:creationId xmlns:a16="http://schemas.microsoft.com/office/drawing/2014/main" id="{46B69928-9186-9A7E-F81D-8EC7BE235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298" y="6003300"/>
            <a:ext cx="1952387" cy="4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3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D7CBB8A-E897-66DA-55B2-31832EC58974}"/>
              </a:ext>
            </a:extLst>
          </p:cNvPr>
          <p:cNvSpPr>
            <a:spLocks noGrp="1"/>
          </p:cNvSpPr>
          <p:nvPr/>
        </p:nvSpPr>
        <p:spPr>
          <a:xfrm>
            <a:off x="838587" y="643121"/>
            <a:ext cx="10056313" cy="5215273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Roberto Maia Cidade Filho </a:t>
            </a:r>
          </a:p>
          <a:p>
            <a:pPr marL="0" indent="0">
              <a:buNone/>
            </a:pPr>
            <a:r>
              <a:rPr lang="pt-BR" sz="8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Governador do Estado Amazonas</a:t>
            </a:r>
          </a:p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Serafim Fernandes Corrêa </a:t>
            </a:r>
          </a:p>
          <a:p>
            <a:pPr marL="0" indent="0">
              <a:buNone/>
            </a:pPr>
            <a:r>
              <a:rPr lang="pt-BR" sz="8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Vice-Governador do Estado do Amazonas   </a:t>
            </a:r>
            <a:r>
              <a:rPr lang="pt-BR" sz="8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</a:t>
            </a:r>
          </a:p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Jivago Afonso Domingues de Castro</a:t>
            </a:r>
            <a:endParaRPr lang="pt-BR" sz="8000" dirty="0">
              <a:solidFill>
                <a:schemeClr val="bg1"/>
              </a:solidFill>
              <a:latin typeface="Verdana"/>
              <a:ea typeface="Verdan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Diretor Presidente da SUHAB </a:t>
            </a:r>
            <a:r>
              <a:rPr lang="pt-BR" sz="8000" b="1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</a:t>
            </a:r>
          </a:p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Nilson de Melo Santos   </a:t>
            </a:r>
            <a:r>
              <a:rPr lang="pt-BR" sz="22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 </a:t>
            </a:r>
            <a:r>
              <a:rPr lang="pt-BR" sz="2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2200" b="1" dirty="0">
                <a:solidFill>
                  <a:schemeClr val="bg1"/>
                </a:solidFill>
                <a:latin typeface="Arial"/>
                <a:cs typeface="Arial"/>
              </a:rPr>
              <a:t>   </a:t>
            </a:r>
            <a:endParaRPr lang="pt-BR" sz="8000" b="1" dirty="0">
              <a:solidFill>
                <a:schemeClr val="bg1"/>
              </a:solidFill>
              <a:latin typeface="Verdana"/>
              <a:ea typeface="Verdana"/>
              <a:cs typeface="Arial"/>
            </a:endParaRPr>
          </a:p>
          <a:p>
            <a:pPr marL="0" indent="0">
              <a:buNone/>
            </a:pPr>
            <a:r>
              <a:rPr lang="pt-BR" sz="8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Diretor Administrativo Financeiro</a:t>
            </a:r>
          </a:p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Cristiane Araújo Pinheiro</a:t>
            </a:r>
            <a:endParaRPr lang="pt-BR" sz="8000" b="1" dirty="0">
              <a:solidFill>
                <a:srgbClr val="0DA63F"/>
              </a:solidFill>
              <a:latin typeface="Verdana"/>
              <a:ea typeface="Verdana"/>
              <a:cs typeface="Arial"/>
            </a:endParaRPr>
          </a:p>
          <a:p>
            <a:pPr marL="0" indent="0">
              <a:buNone/>
            </a:pPr>
            <a:r>
              <a:rPr lang="pt-BR" sz="8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Diretora Técnica</a:t>
            </a:r>
          </a:p>
          <a:p>
            <a:pPr marL="0" indent="0">
              <a:buNone/>
            </a:pPr>
            <a:r>
              <a:rPr lang="pt-BR" sz="8000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Nyton</a:t>
            </a:r>
            <a:r>
              <a:rPr lang="pt-BR" sz="8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Paes de Oliveira</a:t>
            </a:r>
            <a:endParaRPr lang="pt-BR" sz="8000" b="1" dirty="0">
              <a:solidFill>
                <a:srgbClr val="0DA63F"/>
              </a:solidFill>
              <a:latin typeface="Verdana"/>
              <a:ea typeface="Verdana"/>
              <a:cs typeface="Arial"/>
            </a:endParaRPr>
          </a:p>
          <a:p>
            <a:pPr marL="0" indent="0">
              <a:buNone/>
            </a:pPr>
            <a:r>
              <a:rPr lang="pt-BR" sz="8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Diretor de Habitação</a:t>
            </a:r>
          </a:p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Anatole Maria Araújo Marques dos Santos</a:t>
            </a:r>
            <a:endParaRPr lang="pt-BR" sz="8000" dirty="0">
              <a:solidFill>
                <a:srgbClr val="0DA63F"/>
              </a:solidFill>
              <a:latin typeface="Verdana"/>
              <a:ea typeface="Verdana"/>
              <a:cs typeface="Arial"/>
            </a:endParaRPr>
          </a:p>
          <a:p>
            <a:pPr marL="0" indent="0">
              <a:buNone/>
            </a:pPr>
            <a:r>
              <a:rPr lang="pt-BR" sz="8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Chefe de Gabinete</a:t>
            </a:r>
          </a:p>
          <a:p>
            <a:pPr marL="0" indent="0">
              <a:buNone/>
            </a:pPr>
            <a:endParaRPr lang="pt-BR" sz="8000" b="1" dirty="0">
              <a:solidFill>
                <a:srgbClr val="0DA63F"/>
              </a:solidFill>
              <a:latin typeface="Verdana"/>
              <a:ea typeface="Verdana"/>
              <a:cs typeface="Arial"/>
            </a:endParaRPr>
          </a:p>
          <a:p>
            <a:pPr marL="0" indent="0">
              <a:buNone/>
            </a:pPr>
            <a:endParaRPr lang="pt-BR" sz="8000" dirty="0">
              <a:solidFill>
                <a:srgbClr val="0DA63F"/>
              </a:solidFill>
              <a:latin typeface="Verdana"/>
              <a:ea typeface="Verdan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8000" dirty="0">
              <a:solidFill>
                <a:schemeClr val="bg1"/>
              </a:solidFill>
              <a:latin typeface="Verdana"/>
              <a:ea typeface="Verdana"/>
              <a:cs typeface="Arial"/>
            </a:endParaRPr>
          </a:p>
          <a:p>
            <a:pPr marL="0" indent="0">
              <a:buNone/>
            </a:pPr>
            <a:endParaRPr lang="pt-BR" sz="8000" dirty="0">
              <a:solidFill>
                <a:srgbClr val="0DA63F"/>
              </a:solidFill>
              <a:latin typeface="Verdana"/>
              <a:ea typeface="Verdan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4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415C696-ABEA-DC74-18B3-EAD4B5CB9593}"/>
              </a:ext>
            </a:extLst>
          </p:cNvPr>
          <p:cNvSpPr/>
          <p:nvPr/>
        </p:nvSpPr>
        <p:spPr>
          <a:xfrm>
            <a:off x="790730" y="505122"/>
            <a:ext cx="9548948" cy="553997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Lilian da Silva Alves</a:t>
            </a:r>
          </a:p>
          <a:p>
            <a:r>
              <a:rPr lang="pt-BR" sz="2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Procuradora Chefe</a:t>
            </a:r>
          </a:p>
          <a:p>
            <a:r>
              <a:rPr lang="pt-BR" sz="2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Anamaria Cristina </a:t>
            </a:r>
            <a:r>
              <a:rPr lang="pt-BR" sz="2000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Leventi</a:t>
            </a:r>
            <a:endParaRPr lang="pt-BR" sz="2000" dirty="0">
              <a:solidFill>
                <a:schemeClr val="bg1"/>
              </a:solidFill>
              <a:latin typeface="Verdana"/>
              <a:ea typeface="Verdana"/>
              <a:cs typeface="Arial"/>
            </a:endParaRPr>
          </a:p>
          <a:p>
            <a:r>
              <a:rPr lang="pt-BR" sz="2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Assessora de Comunicação</a:t>
            </a:r>
          </a:p>
          <a:p>
            <a:r>
              <a:rPr lang="pt-BR" sz="2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Dóris Fernandes Souza </a:t>
            </a:r>
            <a:r>
              <a:rPr lang="pt-BR" sz="2000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Estefanes</a:t>
            </a:r>
            <a:endParaRPr lang="pt-BR" sz="2000" dirty="0">
              <a:solidFill>
                <a:schemeClr val="bg1"/>
              </a:solidFill>
              <a:latin typeface="Verdana"/>
              <a:ea typeface="Verdana"/>
              <a:cs typeface="Arial"/>
            </a:endParaRPr>
          </a:p>
          <a:p>
            <a:r>
              <a:rPr lang="pt-BR" sz="2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Unidade de Controle Interno</a:t>
            </a:r>
          </a:p>
          <a:p>
            <a:r>
              <a:rPr lang="pt-BR" sz="2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Roberto Teixeira de Araújo</a:t>
            </a:r>
          </a:p>
          <a:p>
            <a:r>
              <a:rPr lang="pt-BR" sz="2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Comissão do Portal de Transparência </a:t>
            </a:r>
            <a:r>
              <a:rPr lang="pt-BR" sz="2000" b="1" dirty="0" err="1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Suhab</a:t>
            </a:r>
            <a:r>
              <a:rPr lang="pt-BR" sz="2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 - FEH </a:t>
            </a:r>
          </a:p>
          <a:p>
            <a:r>
              <a:rPr lang="pt-BR" sz="2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Iracema de Paula Maia Araújo de Freitas</a:t>
            </a:r>
          </a:p>
          <a:p>
            <a:r>
              <a:rPr lang="pt-BR" sz="2000" b="1" dirty="0" err="1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Ovidoria</a:t>
            </a:r>
            <a:r>
              <a:rPr lang="pt-BR" sz="2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 </a:t>
            </a:r>
            <a:r>
              <a:rPr lang="pt-BR" sz="2000" b="1" dirty="0" err="1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Suhab</a:t>
            </a:r>
            <a:r>
              <a:rPr lang="pt-BR" sz="2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 </a:t>
            </a:r>
          </a:p>
          <a:p>
            <a:endParaRPr lang="pt-BR" sz="2000" dirty="0">
              <a:solidFill>
                <a:schemeClr val="bg1"/>
              </a:solidFill>
              <a:latin typeface="Verdana"/>
              <a:ea typeface="Verdana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Elaboração </a:t>
            </a:r>
          </a:p>
          <a:p>
            <a:r>
              <a:rPr lang="pt-BR" sz="2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Denize Vasconcelos Tavares - </a:t>
            </a:r>
            <a:r>
              <a:rPr lang="pt-BR" sz="2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Unidade de Controle Interno</a:t>
            </a:r>
            <a:endParaRPr lang="pt-BR" sz="2000" dirty="0">
              <a:solidFill>
                <a:schemeClr val="bg1"/>
              </a:solidFill>
              <a:latin typeface="Verdana"/>
              <a:ea typeface="Verdana"/>
              <a:cs typeface="Arial"/>
            </a:endParaRPr>
          </a:p>
          <a:p>
            <a:r>
              <a:rPr lang="pt-BR" sz="2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Karla Lima da Silva - </a:t>
            </a:r>
            <a:r>
              <a:rPr lang="pt-BR" sz="2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Assessoria de Comunicação</a:t>
            </a:r>
            <a:endParaRPr lang="pt-BR" sz="2000" dirty="0">
              <a:solidFill>
                <a:schemeClr val="bg1"/>
              </a:solidFill>
              <a:latin typeface="Verdana"/>
              <a:ea typeface="Verdana"/>
              <a:cs typeface="Arial"/>
            </a:endParaRPr>
          </a:p>
          <a:p>
            <a:r>
              <a:rPr lang="pt-BR" sz="20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Larissa Freire de Souza - </a:t>
            </a:r>
            <a:r>
              <a:rPr lang="pt-BR" sz="2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Assessoria de Comunicação</a:t>
            </a:r>
            <a:endParaRPr lang="pt-BR" sz="2000" dirty="0">
              <a:latin typeface="Verdana"/>
              <a:ea typeface="Verdana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9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EF8E015-2463-B5E6-3ACB-65B29559E6AD}"/>
              </a:ext>
            </a:extLst>
          </p:cNvPr>
          <p:cNvSpPr>
            <a:spLocks noGrp="1"/>
          </p:cNvSpPr>
          <p:nvPr/>
        </p:nvSpPr>
        <p:spPr>
          <a:xfrm>
            <a:off x="574631" y="875804"/>
            <a:ext cx="9896308" cy="51015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SUMÁRIO</a:t>
            </a:r>
            <a:endParaRPr lang="pt-B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rgbClr val="263064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APRESENTAÇÃO..................................................................................................................5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ATUAÇÃO DA SUPERITENDENCIA ESTADUAL DE HABITAÇÃO DO AMAZONAS ..............................6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MISSÃO, VISÃO ..................................................................................................................7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VALORES ...........................................................................................................................8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ATRIBUIÇÕES................ .....................................................................................................9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ATIVIDADES DESENVOLVIDAS .............................................................................................10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CANAIS DE ATENDIMENTO AO USUÁRIO.................................................................................12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SERVIÇOS DE OUVIDORIA....................................................................................................13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  <a:latin typeface="Verdana"/>
                <a:ea typeface="Verdana"/>
              </a:rPr>
              <a:t>SERVIÇO DE INFORMAÇÃO AO CIDADÃO (E-SIC) ....................................................................14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  <a:latin typeface="Verdana"/>
                <a:ea typeface="Verdana"/>
              </a:rPr>
              <a:t>ATENDIMENTO PRIORITÁRIO.................................................................................................15</a:t>
            </a:r>
            <a:endParaRPr lang="pt-BR" sz="1400" dirty="0">
              <a:solidFill>
                <a:schemeClr val="bg1"/>
              </a:solidFill>
              <a:latin typeface="Verdana"/>
              <a:ea typeface="Verdana"/>
              <a:cs typeface="Arial" panose="020B0604020202020204" pitchFamily="34" charset="0"/>
            </a:endParaRPr>
          </a:p>
        </p:txBody>
      </p:sp>
      <p:pic>
        <p:nvPicPr>
          <p:cNvPr id="3" name="Imagem 2" descr="Forma&#10;&#10;O conteúdo gerado por IA pode estar incorreto.">
            <a:extLst>
              <a:ext uri="{FF2B5EF4-FFF2-40B4-BE49-F238E27FC236}">
                <a16:creationId xmlns:a16="http://schemas.microsoft.com/office/drawing/2014/main" id="{F2D89C0E-D008-A62C-2C5A-ECBF397E7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99810" y="1336109"/>
            <a:ext cx="7031055" cy="401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8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2C6066C-0067-7B50-0FBF-BBD575FE599A}"/>
              </a:ext>
            </a:extLst>
          </p:cNvPr>
          <p:cNvSpPr>
            <a:spLocks noGrp="1"/>
          </p:cNvSpPr>
          <p:nvPr/>
        </p:nvSpPr>
        <p:spPr>
          <a:xfrm>
            <a:off x="569119" y="263298"/>
            <a:ext cx="11056896" cy="555036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19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2200" b="1" dirty="0">
                <a:solidFill>
                  <a:srgbClr val="0DA63F"/>
                </a:solidFill>
                <a:latin typeface="Verdana"/>
                <a:ea typeface="Verdana"/>
                <a:cs typeface="Calibri"/>
              </a:rPr>
              <a:t>APRESENTAÇÃO</a:t>
            </a:r>
          </a:p>
          <a:p>
            <a:pPr marL="0" indent="0">
              <a:buNone/>
            </a:pPr>
            <a:endParaRPr lang="pt-BR" sz="1900" dirty="0">
              <a:solidFill>
                <a:schemeClr val="tx2"/>
              </a:solidFill>
              <a:latin typeface="Bookman Old Style"/>
              <a:ea typeface="Verdana"/>
              <a:cs typeface="Calibri"/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263064"/>
                </a:solidFill>
                <a:latin typeface="Verdana"/>
                <a:ea typeface="Verdana"/>
                <a:cs typeface="Calibri"/>
              </a:rPr>
              <a:t>Denominada em sua fundação como Companhia de Habitação do Amazonas, COHAB-AM. Foi criada em 27 de junho de 1965 por meio da Lei 226, com a finalidade de estudar e executar as questões relacionadas com habitação de interesse social. Dez anos depois, se torna Sociedade de Habitação do Estado do Amazonas-SHAM, uma organização pública que atendia o Plano de Desenvolvimento do Amazonas (PDA), vinculada diretamente ao Gabinete do Governador e integrava o Sistema Financeiro de Habitação.</a:t>
            </a:r>
          </a:p>
          <a:p>
            <a:pPr marL="0" indent="0" algn="just">
              <a:buNone/>
            </a:pPr>
            <a:endParaRPr lang="pt-BR" sz="1900" dirty="0">
              <a:solidFill>
                <a:srgbClr val="263064"/>
              </a:solidFill>
              <a:latin typeface="Verdana"/>
              <a:ea typeface="Verdana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263064"/>
                </a:solidFill>
                <a:latin typeface="Verdana"/>
                <a:ea typeface="Verdana"/>
                <a:cs typeface="Calibri"/>
              </a:rPr>
              <a:t>A SUHAB-AM, foi criada em 1995, por meio da Lei 2.330, como Autarquia Estadual Integrante da Administração Direta do Poder Executivo. Pouco depois, o decreto 16.607 tornou a Superintendência Estadual de Habitação - </a:t>
            </a:r>
            <a:r>
              <a:rPr lang="pt-BR" dirty="0" err="1">
                <a:solidFill>
                  <a:srgbClr val="263064"/>
                </a:solidFill>
                <a:latin typeface="Verdana"/>
                <a:ea typeface="Verdana"/>
                <a:cs typeface="Calibri"/>
              </a:rPr>
              <a:t>Suhab</a:t>
            </a:r>
            <a:r>
              <a:rPr lang="pt-BR" dirty="0">
                <a:solidFill>
                  <a:srgbClr val="263064"/>
                </a:solidFill>
                <a:latin typeface="Verdana"/>
                <a:ea typeface="Verdana"/>
                <a:cs typeface="Calibri"/>
              </a:rPr>
              <a:t>, dotada de personalidade jurídica de direito público e autonomia administrativa, financeira e patrimonial, com sede e foro na cidade de Manaus e jurisdição em todo o território do Amazonas.</a:t>
            </a:r>
          </a:p>
          <a:p>
            <a:pPr marL="0" indent="0">
              <a:buNone/>
            </a:pPr>
            <a:endParaRPr lang="pt-BR" sz="1900" dirty="0">
              <a:solidFill>
                <a:schemeClr val="tx1"/>
              </a:solidFill>
              <a:latin typeface="Verdana"/>
              <a:ea typeface="Verdana"/>
              <a:cs typeface="Calibri" panose="020F0502020204030204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6BA65888-C076-5B17-225C-0A13B3DDE4CD}"/>
              </a:ext>
            </a:extLst>
          </p:cNvPr>
          <p:cNvSpPr>
            <a:spLocks noGrp="1"/>
          </p:cNvSpPr>
          <p:nvPr/>
        </p:nvSpPr>
        <p:spPr>
          <a:xfrm>
            <a:off x="11559395" y="6403671"/>
            <a:ext cx="379563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4CE4EE-450D-4740-81A4-FD90636E9E80}" type="slidenum">
              <a:rPr lang="pt-BR" sz="1500" dirty="0" smtClean="0">
                <a:solidFill>
                  <a:srgbClr val="263064"/>
                </a:solidFill>
              </a:rPr>
              <a:pPr/>
              <a:t>5</a:t>
            </a:fld>
            <a:endParaRPr lang="pt-BR" sz="1500">
              <a:solidFill>
                <a:srgbClr val="263064"/>
              </a:solidFill>
            </a:endParaRPr>
          </a:p>
        </p:txBody>
      </p:sp>
      <p:pic>
        <p:nvPicPr>
          <p:cNvPr id="8" name="Imagem 7" descr="Forma&#10;&#10;O conteúdo gerado por IA pode estar incorreto.">
            <a:extLst>
              <a:ext uri="{FF2B5EF4-FFF2-40B4-BE49-F238E27FC236}">
                <a16:creationId xmlns:a16="http://schemas.microsoft.com/office/drawing/2014/main" id="{5CFB8BD9-C9F7-C25A-0886-DB35F8871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0000">
            <a:off x="-2332015" y="-2429067"/>
            <a:ext cx="7031055" cy="4018768"/>
          </a:xfrm>
          <a:prstGeom prst="rect">
            <a:avLst/>
          </a:prstGeom>
        </p:spPr>
      </p:pic>
      <p:pic>
        <p:nvPicPr>
          <p:cNvPr id="10" name="Imagem 9" descr="Forma&#10;&#10;O conteúdo gerado por IA pode estar incorreto.">
            <a:extLst>
              <a:ext uri="{FF2B5EF4-FFF2-40B4-BE49-F238E27FC236}">
                <a16:creationId xmlns:a16="http://schemas.microsoft.com/office/drawing/2014/main" id="{3DE7081A-0B38-1DFE-1846-EE91731AF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80000">
            <a:off x="6061192" y="4765110"/>
            <a:ext cx="7031055" cy="4018768"/>
          </a:xfrm>
          <a:prstGeom prst="rect">
            <a:avLst/>
          </a:prstGeom>
        </p:spPr>
      </p:pic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F96821E1-6368-2B88-402C-D735EE7A8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98" y="6003300"/>
            <a:ext cx="1952387" cy="4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8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6EF3BB1-36A5-E16D-934E-76E2A48707E5}"/>
              </a:ext>
            </a:extLst>
          </p:cNvPr>
          <p:cNvSpPr/>
          <p:nvPr/>
        </p:nvSpPr>
        <p:spPr>
          <a:xfrm>
            <a:off x="542453" y="860790"/>
            <a:ext cx="11063405" cy="4506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0DA63F"/>
                </a:solidFill>
                <a:latin typeface="Verdana"/>
                <a:ea typeface="Verdana"/>
                <a:cs typeface="Arial"/>
              </a:rPr>
              <a:t>ATUAÇÃO DA SUPERITENDÊNCIA ESTADUAL DE HABITAÇÃO DO AMAZONAS </a:t>
            </a:r>
          </a:p>
          <a:p>
            <a:pPr algn="ctr">
              <a:lnSpc>
                <a:spcPct val="114999"/>
              </a:lnSpc>
              <a:spcAft>
                <a:spcPts val="1000"/>
              </a:spcAft>
            </a:pPr>
            <a:endParaRPr lang="pt-BR" sz="1100" dirty="0">
              <a:solidFill>
                <a:schemeClr val="bg1"/>
              </a:solidFill>
              <a:latin typeface="Verdana"/>
              <a:ea typeface="Verdana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solidFill>
                  <a:srgbClr val="263064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Responsável pela formulação da política habitacional, em conjunto com planos de desenvolvimento econômico e social do Estado, pelo planejamento, orientação normativa, coordenação e controle de sua execução. A </a:t>
            </a:r>
            <a:r>
              <a:rPr lang="pt-BR" dirty="0" err="1">
                <a:solidFill>
                  <a:srgbClr val="263064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Suhab</a:t>
            </a:r>
            <a:r>
              <a:rPr lang="pt-BR" dirty="0">
                <a:solidFill>
                  <a:srgbClr val="263064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tem a finalidade de estudar as questões relacionadas com a habitação de interesse social e de executar as suas soluções, de acordo com as diretrizes e normas da Lei nº 4.380, de 1964, que foi desenvolvida com intuito de colocar ao alcance da sociedade e de identificar as carências, principalmente da população de baixa renda, além de buscar viabilizar e articular fontes de recursos permanentes para o financiamento de habitação de interesse social, com diversos projetos de interesse popular.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solidFill>
                  <a:srgbClr val="263064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 plano de habitação popular de todas as esferas desta Superintendência busca enfrentar o déficit habitacional para a população de baixa renda, bem como o déficit quantitativo, busca sempre qualidade da moradia.</a:t>
            </a: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65ABB377-3F09-94D4-F40F-037AEBB769FB}"/>
              </a:ext>
            </a:extLst>
          </p:cNvPr>
          <p:cNvSpPr txBox="1">
            <a:spLocks/>
          </p:cNvSpPr>
          <p:nvPr/>
        </p:nvSpPr>
        <p:spPr>
          <a:xfrm>
            <a:off x="11559395" y="6403671"/>
            <a:ext cx="379563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>
                <a:solidFill>
                  <a:srgbClr val="263064"/>
                </a:solidFill>
              </a:rPr>
              <a:t>6</a:t>
            </a:r>
          </a:p>
        </p:txBody>
      </p:sp>
      <p:pic>
        <p:nvPicPr>
          <p:cNvPr id="14" name="Imagem 13" descr="Forma&#10;&#10;O conteúdo gerado por IA pode estar incorreto.">
            <a:extLst>
              <a:ext uri="{FF2B5EF4-FFF2-40B4-BE49-F238E27FC236}">
                <a16:creationId xmlns:a16="http://schemas.microsoft.com/office/drawing/2014/main" id="{4FD2B059-D698-8C21-B204-58AC5FAD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80000">
            <a:off x="6061192" y="4765110"/>
            <a:ext cx="7031055" cy="4018768"/>
          </a:xfrm>
          <a:prstGeom prst="rect">
            <a:avLst/>
          </a:prstGeom>
        </p:spPr>
      </p:pic>
      <p:pic>
        <p:nvPicPr>
          <p:cNvPr id="16" name="Imagem 15" descr="Forma&#10;&#10;O conteúdo gerado por IA pode estar incorreto.">
            <a:extLst>
              <a:ext uri="{FF2B5EF4-FFF2-40B4-BE49-F238E27FC236}">
                <a16:creationId xmlns:a16="http://schemas.microsoft.com/office/drawing/2014/main" id="{222AE9C8-0853-2A04-7DDC-6F166FDF1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0000">
            <a:off x="-2332015" y="-2698008"/>
            <a:ext cx="7031055" cy="4018768"/>
          </a:xfrm>
          <a:prstGeom prst="rect">
            <a:avLst/>
          </a:prstGeom>
        </p:spPr>
      </p:pic>
      <p:pic>
        <p:nvPicPr>
          <p:cNvPr id="18" name="Imagem 17" descr="Logotipo&#10;&#10;O conteúdo gerado por IA pode estar incorreto.">
            <a:extLst>
              <a:ext uri="{FF2B5EF4-FFF2-40B4-BE49-F238E27FC236}">
                <a16:creationId xmlns:a16="http://schemas.microsoft.com/office/drawing/2014/main" id="{D81C9C51-693C-D946-791B-23BDD9B51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98" y="6003300"/>
            <a:ext cx="1952387" cy="4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7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F48A9B8-6747-DE87-FE4F-AA6592EC8D94}"/>
              </a:ext>
            </a:extLst>
          </p:cNvPr>
          <p:cNvSpPr/>
          <p:nvPr/>
        </p:nvSpPr>
        <p:spPr>
          <a:xfrm>
            <a:off x="657973" y="737151"/>
            <a:ext cx="8742059" cy="48273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200" b="1" dirty="0">
                <a:solidFill>
                  <a:srgbClr val="0DA63F"/>
                </a:solidFill>
                <a:latin typeface="Verdana"/>
                <a:ea typeface="Verdana"/>
                <a:cs typeface="Times New Roman"/>
              </a:rPr>
              <a:t>Missão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Planejar, organizar, executar, controlar as atividades setoriais a cargo do Governo do Estado que visem ao desenvolvimento social por meio de ações relativas à área habitacional, responsável pelo planejamento, desenvolvimento e execução da Política Estadual de Habitação, que tem compromisso com a sociedade, principalmente com a população de baixa renda. 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solidFill>
                  <a:srgbClr val="0DA63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Visão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Tem como meta cumprir as diretrizes governamentais com responsabilidade, objetivando o reconhecimento como modelo no setor habitacional e no atendimento à população, beneficiando, principalmente, a população de baixa renda.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rgbClr val="263064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Espaço Reservado para Número de Slide 1">
            <a:extLst>
              <a:ext uri="{FF2B5EF4-FFF2-40B4-BE49-F238E27FC236}">
                <a16:creationId xmlns:a16="http://schemas.microsoft.com/office/drawing/2014/main" id="{F6A9B12B-8F86-7305-8282-B86530A8672A}"/>
              </a:ext>
            </a:extLst>
          </p:cNvPr>
          <p:cNvSpPr txBox="1">
            <a:spLocks/>
          </p:cNvSpPr>
          <p:nvPr/>
        </p:nvSpPr>
        <p:spPr>
          <a:xfrm>
            <a:off x="11559395" y="6403671"/>
            <a:ext cx="379563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>
                <a:solidFill>
                  <a:srgbClr val="263064"/>
                </a:solidFill>
              </a:rPr>
              <a:t>7</a:t>
            </a:r>
          </a:p>
        </p:txBody>
      </p:sp>
      <p:pic>
        <p:nvPicPr>
          <p:cNvPr id="20" name="Imagem 19" descr="Forma&#10;&#10;O conteúdo gerado por IA pode estar incorreto.">
            <a:extLst>
              <a:ext uri="{FF2B5EF4-FFF2-40B4-BE49-F238E27FC236}">
                <a16:creationId xmlns:a16="http://schemas.microsoft.com/office/drawing/2014/main" id="{813D6417-28B7-E688-735A-EBA23A62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12840" y="1336109"/>
            <a:ext cx="7031055" cy="4018768"/>
          </a:xfrm>
          <a:prstGeom prst="rect">
            <a:avLst/>
          </a:prstGeom>
        </p:spPr>
      </p:pic>
      <p:pic>
        <p:nvPicPr>
          <p:cNvPr id="22" name="Imagem 21" descr="Logotipo&#10;&#10;O conteúdo gerado por IA pode estar incorreto.">
            <a:extLst>
              <a:ext uri="{FF2B5EF4-FFF2-40B4-BE49-F238E27FC236}">
                <a16:creationId xmlns:a16="http://schemas.microsoft.com/office/drawing/2014/main" id="{8D3D5531-E314-A10F-0E13-136E01899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98" y="6003300"/>
            <a:ext cx="1952387" cy="4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3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6B36D7E9-D70C-FFF4-57D8-C7AB9D26968C}"/>
              </a:ext>
            </a:extLst>
          </p:cNvPr>
          <p:cNvSpPr txBox="1">
            <a:spLocks/>
          </p:cNvSpPr>
          <p:nvPr/>
        </p:nvSpPr>
        <p:spPr>
          <a:xfrm>
            <a:off x="11559395" y="6403671"/>
            <a:ext cx="379563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>
                <a:solidFill>
                  <a:srgbClr val="263064"/>
                </a:solidFill>
              </a:rPr>
              <a:t>8</a:t>
            </a:r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A43BE70A-6FF5-D890-92F7-0B6A04549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98" y="6003300"/>
            <a:ext cx="1952387" cy="411435"/>
          </a:xfrm>
          <a:prstGeom prst="rect">
            <a:avLst/>
          </a:prstGeom>
        </p:spPr>
      </p:pic>
      <p:pic>
        <p:nvPicPr>
          <p:cNvPr id="17" name="Imagem 16" descr="Forma&#10;&#10;O conteúdo gerado por IA pode estar incorreto.">
            <a:extLst>
              <a:ext uri="{FF2B5EF4-FFF2-40B4-BE49-F238E27FC236}">
                <a16:creationId xmlns:a16="http://schemas.microsoft.com/office/drawing/2014/main" id="{01C213C1-2276-C7B8-D801-D616035EB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12840" y="1336109"/>
            <a:ext cx="7031055" cy="401876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0CFFB94-261B-BA44-3299-F0EF54702E5C}"/>
              </a:ext>
            </a:extLst>
          </p:cNvPr>
          <p:cNvSpPr/>
          <p:nvPr/>
        </p:nvSpPr>
        <p:spPr>
          <a:xfrm>
            <a:off x="657973" y="981792"/>
            <a:ext cx="8742059" cy="28387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0DA63F"/>
                </a:solidFill>
                <a:latin typeface="Verdana"/>
                <a:ea typeface="Verdana"/>
                <a:cs typeface="Times New Roman"/>
              </a:rPr>
              <a:t>Valores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Tem como prioridade social o atendimento e Desenvolvimento de moradia Digna;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Respeito aos Mutuários e à sociedade, em geral;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Transparência, Responsabilidade administrativa e respeito ao dinheiro público;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Planejamento, Integração e Resultado.  </a:t>
            </a:r>
          </a:p>
        </p:txBody>
      </p:sp>
    </p:spTree>
    <p:extLst>
      <p:ext uri="{BB962C8B-B14F-4D97-AF65-F5344CB8AC3E}">
        <p14:creationId xmlns:p14="http://schemas.microsoft.com/office/powerpoint/2010/main" val="91815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">
            <a:extLst>
              <a:ext uri="{FF2B5EF4-FFF2-40B4-BE49-F238E27FC236}">
                <a16:creationId xmlns:a16="http://schemas.microsoft.com/office/drawing/2014/main" id="{7B04CE53-F911-E979-607D-D65C946BC6E7}"/>
              </a:ext>
            </a:extLst>
          </p:cNvPr>
          <p:cNvSpPr txBox="1">
            <a:spLocks/>
          </p:cNvSpPr>
          <p:nvPr/>
        </p:nvSpPr>
        <p:spPr>
          <a:xfrm>
            <a:off x="11559395" y="6403671"/>
            <a:ext cx="379563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>
                <a:solidFill>
                  <a:srgbClr val="263064"/>
                </a:solidFill>
              </a:rPr>
              <a:t>9</a:t>
            </a:r>
          </a:p>
        </p:txBody>
      </p:sp>
      <p:pic>
        <p:nvPicPr>
          <p:cNvPr id="18" name="Imagem 17" descr="Forma&#10;&#10;O conteúdo gerado por IA pode estar incorreto.">
            <a:extLst>
              <a:ext uri="{FF2B5EF4-FFF2-40B4-BE49-F238E27FC236}">
                <a16:creationId xmlns:a16="http://schemas.microsoft.com/office/drawing/2014/main" id="{3E2299A0-38E7-F855-3C3B-924712028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12840" y="1336109"/>
            <a:ext cx="7031055" cy="4018768"/>
          </a:xfrm>
          <a:prstGeom prst="rect">
            <a:avLst/>
          </a:prstGeom>
        </p:spPr>
      </p:pic>
      <p:pic>
        <p:nvPicPr>
          <p:cNvPr id="20" name="Imagem 19" descr="Logotipo&#10;&#10;O conteúdo gerado por IA pode estar incorreto.">
            <a:extLst>
              <a:ext uri="{FF2B5EF4-FFF2-40B4-BE49-F238E27FC236}">
                <a16:creationId xmlns:a16="http://schemas.microsoft.com/office/drawing/2014/main" id="{1B9EDBD5-22B6-87BC-397C-825C35E67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98" y="6003300"/>
            <a:ext cx="1952387" cy="41143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E197EBD-305A-7273-3414-9A941D5E2A9B}"/>
              </a:ext>
            </a:extLst>
          </p:cNvPr>
          <p:cNvSpPr/>
          <p:nvPr/>
        </p:nvSpPr>
        <p:spPr>
          <a:xfrm>
            <a:off x="641450" y="105828"/>
            <a:ext cx="8154175" cy="63089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999"/>
              </a:lnSpc>
              <a:spcAft>
                <a:spcPts val="1000"/>
              </a:spcAft>
            </a:pPr>
            <a:endParaRPr lang="pt-BR" sz="1900" b="1" dirty="0">
              <a:solidFill>
                <a:schemeClr val="bg1"/>
              </a:solidFill>
              <a:latin typeface="Bookman Old Style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pt-BR" sz="2200" b="1" dirty="0">
                <a:solidFill>
                  <a:srgbClr val="0DA63F"/>
                </a:solidFill>
                <a:latin typeface="Verdana"/>
                <a:ea typeface="Verdana"/>
                <a:cs typeface="Times New Roman"/>
              </a:rPr>
              <a:t>Atribuições</a:t>
            </a:r>
            <a:endParaRPr lang="pt-BR" sz="2200" dirty="0">
              <a:solidFill>
                <a:srgbClr val="0DA63F"/>
              </a:solidFill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Atender os mutuários e a sociedade em geral com respeito, responsabilidade e compromisso, reconhecendo que a cidadania e a dignidade das famílias passam pelo acesso à moradia adequada;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altLang="pt-BR" sz="1600" dirty="0">
              <a:solidFill>
                <a:srgbClr val="2630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Reafirmar o compromisso social, especialmente com as populações de baixa renda, promovendo um atendimento de qualidade e contribuindo para a redução do déficit habitacional em Manaus e nos municípios do interior; 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altLang="pt-BR" sz="1600" dirty="0">
              <a:solidFill>
                <a:srgbClr val="2630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Desenvolver ações voltadas à redução do déficit habitacional e à regularização fundiária, por meio de uma gestão eficiente, inovadora e orientada para resultados;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 dirty="0">
              <a:solidFill>
                <a:srgbClr val="2630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Coordenar de forma estratégica os recursos disponíveis, alinhando-os às demandas da população para ampliar o acesso à moradia digna; 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altLang="pt-BR" sz="1600" dirty="0">
              <a:solidFill>
                <a:srgbClr val="2630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rgbClr val="2630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Implementar soluções habitacionais sustentáveis e inclusivas, garantindo melhores condições de vida para as famílias de baixa renda.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700" dirty="0">
              <a:solidFill>
                <a:srgbClr val="263064"/>
              </a:solidFill>
              <a:latin typeface="Verdana"/>
              <a:ea typeface="Verdan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700" dirty="0">
              <a:solidFill>
                <a:srgbClr val="263064"/>
              </a:solidFill>
              <a:latin typeface="Verdana"/>
              <a:ea typeface="Verdan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0052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1472</Words>
  <Application>Microsoft Office PowerPoint</Application>
  <PresentationFormat>Widescreen</PresentationFormat>
  <Paragraphs>144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Bookman Old Style</vt:lpstr>
      <vt:lpstr>Calibri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Karla Lima da Silva</cp:lastModifiedBy>
  <cp:revision>26</cp:revision>
  <dcterms:created xsi:type="dcterms:W3CDTF">2012-07-30T23:50:35Z</dcterms:created>
  <dcterms:modified xsi:type="dcterms:W3CDTF">2026-06-02T12:39:57Z</dcterms:modified>
</cp:coreProperties>
</file>